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7" r:id="rId2"/>
    <p:sldId id="263" r:id="rId3"/>
    <p:sldId id="261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3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3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5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6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9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8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4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2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7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8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D466-CBD0-4035-ADBB-AF0EED6374AC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01E90-429A-4CEE-AE9C-D56E968FF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4600"/>
            <a:ext cx="10655300" cy="34671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ПЕРВОЕ ЗОЛОТО РОССИИ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634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889844"/>
            <a:ext cx="11798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Каменскому же заводу было предписано обеспечить рудник рабочей силой. Среди рабочих Шилово-Исетского рудника числился горный ученик Леонтий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Пигалев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44 лет.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мае 1744 года Леонтий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Пигалев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Шилово-Исетском руднике открыл самородное золото. «В 1744 году в мае-месяце, а какого числа не упомнит, близ Шилово-Исетского медного рудника на месте том, где ныне добывается руда разных сортов и со знаком самородного золота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 находится и в крошках малых самородное золото, нашел он,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грубен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-юн (горный ученик) признак рудный, который и объявил бывшим тогда...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оберштейгеру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Беме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кунстштейгеру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Виттиху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И по тому признаку оные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Беме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Виттих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том месте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ширфовали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руду со знаком самородного золота нашли, токмо для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неискусства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их в горном деле или другого чего ради тогда та руда... золотою не названа, но назвали колчеданом...». К сожалению, про находку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Л.Пигалева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да и про него самого вскоре все забыли.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" y="1028343"/>
            <a:ext cx="11620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сентябре 1745 года штейгер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Захариас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Штор, работавший с 1740 г. по контракту на Шилово-Исетском руднике, нашел в шурфе кусок кварца со знаками самородного золота, но сам не мог определить и в октябре месяце показал этот штуф Семену Карамышеву,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бергауру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Карамышев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определил, что в штуфе есть признак самородного золота. Будучи в Екатеринбурге, Штор 3 ноября показал штуф горному офицеру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Беэру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который вместе с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А.И.Порошиным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членом Главного правления, участником поиска золота 8-9 ноября побывали на Шилово-Исетском руднике и определили, что при осмотре шурфов в кварце, в некоторых штуфах есть «малые части с самородным блистающим золотом». В результате поступил приказ: «...в тех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ширфах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работу производить». Ответственным за добычу золота был назначен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шихтмейстер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Матвей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Карамышев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 ходе работ он должен был еженедельно докладывать Главному правлению.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1305342"/>
            <a:ext cx="11645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первая добыча золота на Урале и в России началась в ноябре 1745 года на Шилово-Исетском руднике. В том же месяце в Берг-коллегию ушло донесение об открытии рудного золота. В свою очередь Берг-коллегия отрапортовала Правительствующему Сенату.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декабре 1745 года рудник осмотрел сам Н. Г. Клеопин. По его приказу выстроили бревенчатый сарай под добычу и выставили караул. Кварцевые жилы на месторождении имели простирание с юга на север «...появившаяся жила, что лежала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пластью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 с которого признака самородным золотом послано было, весьма стало быть тонка, так что едва значит 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И чрез ту пресекла другая жила с таким же признаком, которая простирается на восток и меж полдень и запад толщиною около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полуаршина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Рудные признаки добротны…».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2300" y="796962"/>
            <a:ext cx="110871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концу 1745 года на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Сысертский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завод доставили чуть более тысячи пудов медной руды. В январе 1746 года А. Порошин провел первые плавки.           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 заводе императрицы Анны... проплавлено 685 пуд (11,22 т.) медной руды на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роштейн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потом оный обожжен и переплавлен на чёрную и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гармахерскую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медь, коей по весу явилось 4 пуда 37 ¼ фунтов». Почти 80 кг.  Из этого количества меди извлекли «золота 15 ¾ золотника» (67,19 г.)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Месторождение оказалось не богатым. Самородное золото встречалось в кварцевых жилах небольшими зернами и блесточками, а в распыленном виде в медной руде. За три года по декабрь 1748 года медной руды добыто немногим больше 17000 пудов, из которой получено золота 409,51 г.),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отыскании богатейших золото содержащих руд в окрестностях Березовского завода Управление обратило на эти последние главное внимание, и в 1759 году разработку Шиловско-Исетского рудника остановило, как видно из дел «по недостатку команды и убогости </a:t>
            </a:r>
            <a:r>
              <a: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руд</a:t>
            </a:r>
            <a:r>
              <a: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(Горный журнал. 1862 г. № 11).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500" y="1872040"/>
            <a:ext cx="11417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«21 февраля 1747 года никем не признанный первооткрыватель уральского золота Леонтий Лаврентьевич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Пигалев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скончался в Екатеринбургском госпитале... Поиск и добыча золота, легендарного металла, вероятно, всегда драматичны. И было бы справедливо помнить не только о случайной находке Маркова, но и о другом, выстраданном открытии. Малопродуктивность первой в России добычи золота не должна заслонить самого факта. И в истории уральской геологии…должно быть с уважением названо имя горного ученика ЛЕОНТИЯ ЛАВРЕНТЬЕВИЧА ПИГАЛЕВА». 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Н.С.Корепанов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Указ. соч.)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244039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Главы Каменского района Виктора Федоровича Четыркина на местном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Походиловском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мраморном карьере был изготовлен Памятный знак (мастер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Г.А.Новопашин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На гранитной плите высечен текст: «Здесь в медных рудах Шилово-Исетского рудника в мае 1744 года горный ученик Леонтий Лаврентьевич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Пигалев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открыл самородное золото, первое на Урале и в России, добыча которого началась в ноябре 1745 года. Благодарные потомки 2003 г.».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383682"/>
            <a:ext cx="4648200" cy="59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173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 мая 2004 г. состоялось открытие памятника первому золоту России, а в зале Шиловского Дома отдыха прошла конференция, в которой приняли участие известные ученые геологи, историки, музейные сотрудники: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Ю.Н.Поленов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В.В.Филатов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Н.С.Корепанов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Г.А.Моисеев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Е.С.Скурихина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др. Владимир Петрович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Шевалев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доложил ученому сообществу о золоте Шилово-Исетского рудника и его первой промышленной разработке в государственном масштабе. Участникам конференции была подарена брошюра «Первое золото России».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07" y="0"/>
            <a:ext cx="4764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2" y="1809574"/>
            <a:ext cx="5837772" cy="3885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18" y="127000"/>
            <a:ext cx="5887182" cy="3842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3769" y="5847834"/>
            <a:ext cx="566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В.П. </a:t>
            </a:r>
            <a:r>
              <a:rPr lang="ru-RU" dirty="0" err="1" smtClean="0"/>
              <a:t>Шевалев</a:t>
            </a:r>
            <a:r>
              <a:rPr lang="ru-RU" dirty="0" smtClean="0"/>
              <a:t>, </a:t>
            </a:r>
            <a:r>
              <a:rPr lang="ru-RU" dirty="0" err="1" smtClean="0"/>
              <a:t>Л.В.Зенкова,В.В.Филатов</a:t>
            </a:r>
            <a:r>
              <a:rPr lang="ru-RU" dirty="0" smtClean="0"/>
              <a:t>, </a:t>
            </a:r>
            <a:r>
              <a:rPr lang="ru-RU" dirty="0" err="1" smtClean="0"/>
              <a:t>Н.С.Корепанов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90618" y="3969512"/>
            <a:ext cx="5905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Памятный знак первому золоту России открыт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25 мая 2004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7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6" y="254000"/>
            <a:ext cx="6637686" cy="4305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07088" y="4559300"/>
            <a:ext cx="186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Деревня Шилова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04" y="2565400"/>
            <a:ext cx="5041392" cy="32796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21700" y="5845048"/>
            <a:ext cx="289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Отвалы кварцевой породы.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0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58511"/>
            <a:ext cx="5016500" cy="35310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487" y="2789179"/>
            <a:ext cx="531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Начало лога, по которому можно дойти до рудника.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32" y="63500"/>
            <a:ext cx="6637867" cy="4978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55042" y="5041900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Шиловский Дом отдыха (бывший)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72337" y="5967628"/>
            <a:ext cx="3238501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Авторы виртуальной выставки: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Старший научный сотрудник Любовь Зенкова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научный сотрудник Евгений Наумов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900" y="317500"/>
            <a:ext cx="1130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мае 2019 года исполнилось 275 лет со дня открытия золота в медном Шилово-Исетском руднике, расположенном в настоящее время на территории современного Каменского района, на левом берегу Исети в районе д. Шилова.</a:t>
            </a:r>
          </a:p>
          <a:p>
            <a:pPr indent="449580" algn="just">
              <a:spcAft>
                <a:spcPts val="0"/>
              </a:spcAft>
            </a:pP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 лет назад о Березовском месторождении золота и его первооткрывателе Ерофее Маркове знали многие, о Шилово-Исетском золоте – единицы. «Справедливое восхищение Березовским месторождением никак не должно заслонить исторического факта открытия первого на Урале и в России золота на Шилово-Исетском, пусть и бедном, месторождении» - писал ныне покойный Владимир Петрович </a:t>
            </a:r>
            <a:r>
              <a:rPr lang="ru-RU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Шевалев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(краевед, основатель школьного геологического музея, учитель географии, Отличник народного просвещения, Почетный гражданин города Каменска-Уральского).  Благодаря стараниям </a:t>
            </a:r>
            <a:r>
              <a:rPr lang="ru-RU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В.П.Шевалева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территории Шиловского Дома отдыха рядом с бывшим рудником в 2004 году был поставлен Памятный знак первооткрывателю российского золота Леонтию </a:t>
            </a:r>
            <a:r>
              <a:rPr lang="ru-RU" sz="2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Пигалеву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208712" cy="3811588"/>
          </a:xfrm>
        </p:spPr>
        <p:txBody>
          <a:bodyPr>
            <a:normAutofit/>
          </a:bodyPr>
          <a:lstStyle/>
          <a:p>
            <a:r>
              <a:rPr lang="ru-RU" sz="3200" dirty="0"/>
              <a:t>В.П. </a:t>
            </a:r>
            <a:r>
              <a:rPr lang="ru-RU" sz="3200" dirty="0" err="1"/>
              <a:t>Шевалёв</a:t>
            </a:r>
            <a:r>
              <a:rPr lang="ru-RU" sz="3200" dirty="0"/>
              <a:t>  разбив очередной кусок кварца обнаружил золото.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53891"/>
            <a:ext cx="4107688" cy="622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6616700" cy="3848100"/>
          </a:xfrm>
        </p:spPr>
        <p:txBody>
          <a:bodyPr>
            <a:normAutofit/>
          </a:bodyPr>
          <a:lstStyle/>
          <a:p>
            <a:r>
              <a:rPr lang="ru-RU" sz="3200" dirty="0"/>
              <a:t>В.П. </a:t>
            </a:r>
            <a:r>
              <a:rPr lang="ru-RU" sz="3200" dirty="0" err="1"/>
              <a:t>Шевалёв</a:t>
            </a:r>
            <a:r>
              <a:rPr lang="ru-RU" sz="3200" dirty="0"/>
              <a:t> у входа в штольню.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76" y="201114"/>
            <a:ext cx="4403424" cy="65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469900"/>
            <a:ext cx="115443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Этому событию предшествовала большая исследовательская и подготовительная работа. Прежде всего, необходимо было уточнить местоположение бывшего Шилово-Исетского медного (золотого) рудника, где он располагался на левом или на правом берегу Исети? Нужны были планы и чертежи рудника. Старший научный сотрудник Каменск-Уральского Краеведческого музея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Л.В.Зенкова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была командирована в Москву в РГАДА (Российский Государственный Архив Древних Актов). Копии желаемых планов и документов были доставлены, левый берег Исети в районе д. Шилова был исследован, рудник был найден!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7" y="0"/>
            <a:ext cx="52072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59512" y="0"/>
            <a:ext cx="62990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Картуш плана Шилово-Исетского рудника 1746 года.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	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Грундъ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и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зейгеръ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рисъ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Шиловъ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Исецкаго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рудника, где находятся штуфы с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блездочками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самородного золота.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	Оной рудник от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Екатеринбурха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вниз по реке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Исете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в 65 верстах. Шахт и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ширф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означены нижеследующими литерами. Сочинен в бытность на том руднике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ассесора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Порошина  февраля 26 дня 1746 года.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    А:	Шахт,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имянуемая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№ 2, в которой ныне работа производится.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    В:   Жила, в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нея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попадалися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изретка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по белому с желтью кварцу блесточки </a:t>
            </a:r>
            <a:r>
              <a:rPr lang="ru-RU" sz="1400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самороднаго</a:t>
            </a:r>
            <a:r>
              <a:rPr lang="ru-RU" sz="140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  <a:cs typeface="Aparajita" panose="020B0604020202020204" pitchFamily="34" charset="0"/>
              </a:rPr>
              <a:t> золота, так же и медная зелень.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latin typeface="Afisha" panose="02000505070000020002" pitchFamily="2" charset="0"/>
                <a:ea typeface="Times New Roman" panose="02020603050405020304" pitchFamily="18" charset="0"/>
              </a:rPr>
              <a:t>С:      Жила крестообразная, в которой находятся такие же знаки, и медной руды кусочки. А от шахты к северу на бывшем отвале, </a:t>
            </a:r>
            <a:r>
              <a:rPr lang="ru-RU" sz="1400" dirty="0" err="1">
                <a:latin typeface="Afisha" panose="02000505070000020002" pitchFamily="2" charset="0"/>
                <a:ea typeface="Times New Roman" panose="02020603050405020304" pitchFamily="18" charset="0"/>
              </a:rPr>
              <a:t>уступя</a:t>
            </a:r>
            <a:r>
              <a:rPr lang="ru-RU" sz="1400" dirty="0">
                <a:latin typeface="Afisha" panose="02000505070000020002" pitchFamily="2" charset="0"/>
                <a:ea typeface="Times New Roman" panose="02020603050405020304" pitchFamily="18" charset="0"/>
              </a:rPr>
              <a:t> же две сажени, в </a:t>
            </a:r>
            <a:r>
              <a:rPr lang="ru-RU" sz="1400" dirty="0" err="1">
                <a:latin typeface="Afisha" panose="02000505070000020002" pitchFamily="2" charset="0"/>
                <a:ea typeface="Times New Roman" panose="02020603050405020304" pitchFamily="18" charset="0"/>
              </a:rPr>
              <a:t>разщелине</a:t>
            </a:r>
            <a:r>
              <a:rPr lang="ru-RU" sz="1400" dirty="0">
                <a:latin typeface="Afisha" panose="02000505070000020002" pitchFamily="2" charset="0"/>
                <a:ea typeface="Times New Roman" panose="02020603050405020304" pitchFamily="18" charset="0"/>
              </a:rPr>
              <a:t> найдено несколько змеиных костей, которое место под литерою Э находится, и </a:t>
            </a:r>
            <a:r>
              <a:rPr lang="ru-RU" sz="1400" dirty="0" err="1">
                <a:latin typeface="Afisha" panose="02000505070000020002" pitchFamily="2" charset="0"/>
                <a:ea typeface="Times New Roman" panose="02020603050405020304" pitchFamily="18" charset="0"/>
              </a:rPr>
              <a:t>оныя</a:t>
            </a:r>
            <a:r>
              <a:rPr lang="ru-RU" sz="1400" dirty="0">
                <a:latin typeface="Afisha" panose="02000505070000020002" pitchFamily="2" charset="0"/>
                <a:ea typeface="Times New Roman" panose="02020603050405020304" pitchFamily="18" charset="0"/>
              </a:rPr>
              <a:t> жилы в </a:t>
            </a:r>
            <a:r>
              <a:rPr lang="ru-RU" sz="1400" dirty="0" err="1">
                <a:latin typeface="Afisha" panose="02000505070000020002" pitchFamily="2" charset="0"/>
                <a:ea typeface="Times New Roman" panose="02020603050405020304" pitchFamily="18" charset="0"/>
              </a:rPr>
              <a:t>глуб</a:t>
            </a:r>
            <a:r>
              <a:rPr lang="ru-RU" sz="1400" dirty="0">
                <a:latin typeface="Afisha" panose="02000505070000020002" pitchFamily="2" charset="0"/>
                <a:ea typeface="Times New Roman" panose="02020603050405020304" pitchFamily="18" charset="0"/>
              </a:rPr>
              <a:t>(ь) на показанной в профиле дистанции пресеклись.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Afisha" panose="02000505070000020002" pitchFamily="2" charset="0"/>
                <a:ea typeface="Times New Roman" panose="02020603050405020304" pitchFamily="18" charset="0"/>
              </a:rPr>
              <a:t>     </a:t>
            </a:r>
            <a:r>
              <a:rPr lang="en-US" sz="1400" dirty="0">
                <a:latin typeface="Afisha" panose="02000505070000020002" pitchFamily="2" charset="0"/>
                <a:ea typeface="Times New Roman" panose="02020603050405020304" pitchFamily="18" charset="0"/>
              </a:rPr>
              <a:t>D</a:t>
            </a:r>
            <a:r>
              <a:rPr lang="ru-RU" sz="1400" dirty="0">
                <a:latin typeface="Afisha" panose="02000505070000020002" pitchFamily="2" charset="0"/>
                <a:ea typeface="Times New Roman" panose="02020603050405020304" pitchFamily="18" charset="0"/>
              </a:rPr>
              <a:t>:   </a:t>
            </a:r>
            <a:r>
              <a:rPr lang="ru-RU" sz="1400" dirty="0" err="1">
                <a:latin typeface="Afisha" panose="02000505070000020002" pitchFamily="2" charset="0"/>
                <a:ea typeface="Times New Roman" panose="02020603050405020304" pitchFamily="18" charset="0"/>
              </a:rPr>
              <a:t>Флецная</a:t>
            </a:r>
            <a:r>
              <a:rPr lang="ru-RU" sz="1400" dirty="0">
                <a:latin typeface="Afisha" panose="02000505070000020002" pitchFamily="2" charset="0"/>
                <a:ea typeface="Times New Roman" panose="02020603050405020304" pitchFamily="18" charset="0"/>
              </a:rPr>
              <a:t> жила, в ней простой и </a:t>
            </a:r>
            <a:r>
              <a:rPr lang="ru-RU" sz="1400" dirty="0" err="1">
                <a:latin typeface="Afisha" panose="02000505070000020002" pitchFamily="2" charset="0"/>
                <a:ea typeface="Times New Roman" panose="02020603050405020304" pitchFamily="18" charset="0"/>
              </a:rPr>
              <a:t>изретка</a:t>
            </a:r>
            <a:r>
              <a:rPr lang="ru-RU" sz="1400" dirty="0">
                <a:latin typeface="Afisha" panose="02000505070000020002" pitchFamily="2" charset="0"/>
                <a:ea typeface="Times New Roman" panose="02020603050405020304" pitchFamily="18" charset="0"/>
              </a:rPr>
              <a:t> с </a:t>
            </a:r>
            <a:r>
              <a:rPr lang="ru-RU" sz="1400" dirty="0" err="1">
                <a:latin typeface="Afisha" panose="02000505070000020002" pitchFamily="2" charset="0"/>
                <a:ea typeface="Times New Roman" panose="02020603050405020304" pitchFamily="18" charset="0"/>
              </a:rPr>
              <a:t>купфер</a:t>
            </a:r>
            <a:r>
              <a:rPr lang="ru-RU" sz="1400" dirty="0">
                <a:latin typeface="Afisha" panose="02000505070000020002" pitchFamily="2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latin typeface="Afisha" panose="02000505070000020002" pitchFamily="2" charset="0"/>
                <a:ea typeface="Times New Roman" panose="02020603050405020304" pitchFamily="18" charset="0"/>
              </a:rPr>
              <a:t>кисом</a:t>
            </a:r>
            <a:r>
              <a:rPr lang="ru-RU" sz="1400" dirty="0">
                <a:latin typeface="Afisha" panose="02000505070000020002" pitchFamily="2" charset="0"/>
                <a:ea typeface="Times New Roman" panose="02020603050405020304" pitchFamily="18" charset="0"/>
              </a:rPr>
              <a:t> кварц.</a:t>
            </a:r>
            <a:endParaRPr lang="ru-RU" sz="1400" dirty="0" smtClean="0">
              <a:effectLst/>
              <a:latin typeface="Afisha" panose="02000505070000020002" pitchFamily="2" charset="0"/>
              <a:ea typeface="Times New Roman" panose="02020603050405020304" pitchFamily="18" charset="0"/>
              <a:cs typeface="Aparajita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7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300" y="660400"/>
            <a:ext cx="904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   Е:     Гнездо, которое оного 26 февраля в подошве шахта оказалась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корчажиною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, однако продолговата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вдол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(ь) шахта.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    </a:t>
            </a:r>
            <a:r>
              <a:rPr lang="en-US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F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:    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Ширф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сверху горы,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имянуемой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№ 4 идёт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вдол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(ь) для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происку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руды, признаку кроме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гнездоваго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  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простаго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кварцу не оказалось и до лета работою оставлено.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    </a:t>
            </a:r>
            <a:r>
              <a:rPr lang="en-US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G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:    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Штол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(ь)на,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имянуемая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№ 3 начата для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происку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, в которой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нахадился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простой кварц гнёздами.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    Н:     Шахт,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имянуемой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№ 1, в котором жила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простова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кварцу с убогим медным признаком.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     </a:t>
            </a:r>
            <a:r>
              <a:rPr lang="en-US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I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:      Дом казённой, где живёт штейгер и горной надзиратель.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     К:        Казармы для горных людей.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     </a:t>
            </a:r>
            <a:r>
              <a:rPr lang="en-US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L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:        Домы собственные горных служителей.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     М:       Дворы крестьянские  деревни Шиловой.</a:t>
            </a:r>
          </a:p>
        </p:txBody>
      </p:sp>
    </p:spTree>
    <p:extLst>
      <p:ext uri="{BB962C8B-B14F-4D97-AF65-F5344CB8AC3E}">
        <p14:creationId xmlns:p14="http://schemas.microsoft.com/office/powerpoint/2010/main" val="11288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85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1000" y="1"/>
            <a:ext cx="8001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spcAft>
                <a:spcPts val="0"/>
              </a:spcAft>
            </a:pPr>
            <a:r>
              <a:rPr lang="ru-RU" b="1" kern="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№967. Декабря 29 дня 1745 году.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 </a:t>
            </a:r>
          </a:p>
          <a:p>
            <a:pPr marL="457200" indent="457200">
              <a:spcAft>
                <a:spcPts val="0"/>
              </a:spcAft>
            </a:pPr>
            <a:r>
              <a:rPr lang="ru-RU" b="1" kern="0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В Правительствующий Сенат из Берг-коллегии.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                                                                                                 </a:t>
            </a:r>
            <a:r>
              <a:rPr lang="ru-RU" b="1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Репорт</a:t>
            </a:r>
          </a:p>
          <a:p>
            <a:pPr marL="3657600">
              <a:spcAft>
                <a:spcPts val="0"/>
              </a:spcAft>
            </a:pP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Воизвестие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о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сысканых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в </a:t>
            </a:r>
            <a:r>
              <a:rPr lang="ru-RU" dirty="0" err="1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Сибире</a:t>
            </a:r>
            <a:r>
              <a:rPr lang="ru-RU" dirty="0" smtClean="0">
                <a:effectLst/>
                <a:latin typeface="Afisha" panose="02000505070000020002" pitchFamily="2" charset="0"/>
                <a:ea typeface="Times New Roman" panose="02020603050405020304" pitchFamily="18" charset="0"/>
              </a:rPr>
              <a:t> близ Екатеринбурга золотых и серебряных рудах</a:t>
            </a:r>
          </a:p>
          <a:p>
            <a:pPr marL="3657600">
              <a:spcAft>
                <a:spcPts val="0"/>
              </a:spcAft>
            </a:pPr>
            <a:endParaRPr lang="ru-RU" dirty="0">
              <a:latin typeface="Afisha" panose="02000505070000020002" pitchFamily="2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Afisha" panose="02000505070000020002" pitchFamily="2" charset="0"/>
              </a:rPr>
              <a:t>(л. 517 )  Сего декабря 12 в </a:t>
            </a:r>
            <a:r>
              <a:rPr lang="ru-RU" dirty="0" err="1">
                <a:latin typeface="Afisha" panose="02000505070000020002" pitchFamily="2" charset="0"/>
              </a:rPr>
              <a:t>Бергъ-колегию</a:t>
            </a:r>
            <a:r>
              <a:rPr lang="ru-RU" dirty="0">
                <a:latin typeface="Afisha" panose="02000505070000020002" pitchFamily="2" charset="0"/>
              </a:rPr>
              <a:t> из Канцелярии Главного правления сибирских и казанских заводов </a:t>
            </a:r>
            <a:r>
              <a:rPr lang="ru-RU" dirty="0" err="1">
                <a:latin typeface="Afisha" panose="02000505070000020002" pitchFamily="2" charset="0"/>
              </a:rPr>
              <a:t>доношением</a:t>
            </a:r>
            <a:r>
              <a:rPr lang="ru-RU" dirty="0">
                <a:latin typeface="Afisha" panose="02000505070000020002" pitchFamily="2" charset="0"/>
              </a:rPr>
              <a:t> об(ь)явлено.</a:t>
            </a:r>
          </a:p>
          <a:p>
            <a:r>
              <a:rPr lang="ru-RU" dirty="0">
                <a:latin typeface="Afisha" panose="02000505070000020002" pitchFamily="2" charset="0"/>
              </a:rPr>
              <a:t> Ноября 4 числа сего году в ту Канцелярию от </a:t>
            </a:r>
            <a:r>
              <a:rPr lang="ru-RU" dirty="0" err="1">
                <a:latin typeface="Afisha" panose="02000505070000020002" pitchFamily="2" charset="0"/>
              </a:rPr>
              <a:t>брегадира</a:t>
            </a:r>
            <a:r>
              <a:rPr lang="ru-RU" dirty="0">
                <a:latin typeface="Afisha" panose="02000505070000020002" pitchFamily="2" charset="0"/>
              </a:rPr>
              <a:t> </a:t>
            </a:r>
            <a:r>
              <a:rPr lang="ru-RU" dirty="0" err="1">
                <a:latin typeface="Afisha" panose="02000505070000020002" pitchFamily="2" charset="0"/>
              </a:rPr>
              <a:t>Беэра</a:t>
            </a:r>
            <a:r>
              <a:rPr lang="ru-RU" dirty="0">
                <a:latin typeface="Afisha" panose="02000505070000020002" pitchFamily="2" charset="0"/>
              </a:rPr>
              <a:t> об(ь)явлен для пробы на серебро и золото, </a:t>
            </a:r>
            <a:r>
              <a:rPr lang="ru-RU" dirty="0" err="1">
                <a:latin typeface="Afisha" panose="02000505070000020002" pitchFamily="2" charset="0"/>
              </a:rPr>
              <a:t>найденой</a:t>
            </a:r>
            <a:r>
              <a:rPr lang="ru-RU" dirty="0">
                <a:latin typeface="Afisha" panose="02000505070000020002" pitchFamily="2" charset="0"/>
              </a:rPr>
              <a:t> обретающимся команды и ведения той Канцелярии </a:t>
            </a:r>
            <a:r>
              <a:rPr lang="ru-RU" dirty="0" err="1">
                <a:latin typeface="Afisha" panose="02000505070000020002" pitchFamily="2" charset="0"/>
              </a:rPr>
              <a:t>саксонцом</a:t>
            </a:r>
            <a:r>
              <a:rPr lang="ru-RU" dirty="0">
                <a:latin typeface="Afisha" panose="02000505070000020002" pitchFamily="2" charset="0"/>
              </a:rPr>
              <a:t> штейгером </a:t>
            </a:r>
            <a:r>
              <a:rPr lang="ru-RU" dirty="0" err="1">
                <a:latin typeface="Afisha" panose="02000505070000020002" pitchFamily="2" charset="0"/>
              </a:rPr>
              <a:t>Штором</a:t>
            </a:r>
            <a:r>
              <a:rPr lang="ru-RU" dirty="0">
                <a:latin typeface="Afisha" panose="02000505070000020002" pitchFamily="2" charset="0"/>
              </a:rPr>
              <a:t> камень руды с признаком самородного золота, которой он, Штор нашёл в прошедшем сентябре месяце сего года при  бывшем Шиловском  </a:t>
            </a:r>
            <a:r>
              <a:rPr lang="ru-RU" dirty="0" err="1">
                <a:latin typeface="Afisha" panose="02000505070000020002" pitchFamily="2" charset="0"/>
              </a:rPr>
              <a:t>Исецком</a:t>
            </a:r>
            <a:r>
              <a:rPr lang="ru-RU" dirty="0">
                <a:latin typeface="Afisha" panose="02000505070000020002" pitchFamily="2" charset="0"/>
              </a:rPr>
              <a:t> медном руднике в горе, в </a:t>
            </a:r>
            <a:r>
              <a:rPr lang="ru-RU" dirty="0" err="1">
                <a:latin typeface="Afisha" panose="02000505070000020002" pitchFamily="2" charset="0"/>
              </a:rPr>
              <a:t>ширфу</a:t>
            </a:r>
            <a:r>
              <a:rPr lang="ru-RU" dirty="0">
                <a:latin typeface="Afisha" panose="02000505070000020002" pitchFamily="2" charset="0"/>
              </a:rPr>
              <a:t> медной гнездовой руды. Которой камень в </a:t>
            </a:r>
            <a:r>
              <a:rPr lang="ru-RU" dirty="0" err="1">
                <a:latin typeface="Afisha" panose="02000505070000020002" pitchFamily="2" charset="0"/>
              </a:rPr>
              <a:t>лабратории</a:t>
            </a:r>
            <a:r>
              <a:rPr lang="ru-RU" dirty="0">
                <a:latin typeface="Afisha" panose="02000505070000020002" pitchFamily="2" charset="0"/>
              </a:rPr>
              <a:t> </a:t>
            </a:r>
            <a:r>
              <a:rPr lang="ru-RU" dirty="0" err="1">
                <a:latin typeface="Afisha" panose="02000505070000020002" pitchFamily="2" charset="0"/>
              </a:rPr>
              <a:t>разбиван</a:t>
            </a:r>
            <a:r>
              <a:rPr lang="ru-RU" dirty="0">
                <a:latin typeface="Afisha" panose="02000505070000020002" pitchFamily="2" charset="0"/>
              </a:rPr>
              <a:t> по сортам, и усмотрено из </a:t>
            </a:r>
            <a:r>
              <a:rPr lang="ru-RU" dirty="0" err="1">
                <a:latin typeface="Afisha" panose="02000505070000020002" pitchFamily="2" charset="0"/>
              </a:rPr>
              <a:t>ширфу</a:t>
            </a:r>
            <a:r>
              <a:rPr lang="ru-RU" dirty="0">
                <a:latin typeface="Afisha" panose="02000505070000020002" pitchFamily="2" charset="0"/>
              </a:rPr>
              <a:t>, что под  5</a:t>
            </a:r>
            <a:r>
              <a:rPr lang="ru-RU" baseline="30000" dirty="0">
                <a:latin typeface="Afisha" panose="02000505070000020002" pitchFamily="2" charset="0"/>
              </a:rPr>
              <a:t>м  </a:t>
            </a:r>
            <a:r>
              <a:rPr lang="ru-RU" dirty="0">
                <a:latin typeface="Afisha" panose="02000505070000020002" pitchFamily="2" charset="0"/>
              </a:rPr>
              <a:t>№ явился штуф подлинно с  самородным золотом.</a:t>
            </a:r>
          </a:p>
          <a:p>
            <a:r>
              <a:rPr lang="ru-RU" dirty="0">
                <a:latin typeface="Afisha" panose="02000505070000020002" pitchFamily="2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889844"/>
            <a:ext cx="11404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 открытии самородного золота в Шилово-Исетском медном руднике упоминалось в Горном журнале за 1862 год, в четвертом томе собрания сочинений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А.П.Карпинского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книге В. Данилевского «Русское золото» и др. 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Пожалуй, самые интересные факты об уральском рудном золоте изложил Николай Семенович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Корепанов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статье «К истории открытия золота на Урале», назвав нам имя первооткрывателя – Леонтия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Пигалева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(Горный журнал, № 1. 1998 г.)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Медные руды на берегу реки Исети около д. Шиловой по документам открыл отставной солдат Иван Кралин в 1735 году. Руды состояли из пирита, халькопирита, галенита, блеклых руд и медной зелени. Месторождение получило название Шилово-Исетского в отличие от Шиловского на речке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Шиловке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юго-западу от Екатеринбурга, открытого еще в 1703 году.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197</TotalTime>
  <Words>1286</Words>
  <Application>Microsoft Office PowerPoint</Application>
  <PresentationFormat>Широкоэкранный</PresentationFormat>
  <Paragraphs>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Afisha</vt:lpstr>
      <vt:lpstr>Aparajita</vt:lpstr>
      <vt:lpstr>Arial</vt:lpstr>
      <vt:lpstr>Calibri</vt:lpstr>
      <vt:lpstr>Calibri Light</vt:lpstr>
      <vt:lpstr>Times New Roman</vt:lpstr>
      <vt:lpstr>Office Theme</vt:lpstr>
      <vt:lpstr>ПЕРВОЕ ЗОЛОТО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ЗОЛОТО РОССИИ</dc:title>
  <dc:creator>RePack by Diakov</dc:creator>
  <cp:lastModifiedBy>RePack by Diakov</cp:lastModifiedBy>
  <cp:revision>36</cp:revision>
  <dcterms:created xsi:type="dcterms:W3CDTF">2019-06-11T05:24:17Z</dcterms:created>
  <dcterms:modified xsi:type="dcterms:W3CDTF">2019-06-18T03:53:36Z</dcterms:modified>
</cp:coreProperties>
</file>